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D6E7E80A-A5BF-4AED-94C1-49F91F659C0C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E7F685-C2B4-4767-A0E9-E0A5B523C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2F109-6AD2-4A0A-92ED-A8D41BB06C19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2FE98-090A-4FA2-8392-1ACCF5635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73A40-E107-4184-9F4E-4626C6007DD1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B1DF-487D-4309-A4BA-F1DD57778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524EF-3C69-4303-B81E-39AD0115CA1F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D31C3-F2AB-45C5-9FDE-7CB3B896F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2DDB1-0353-480B-953A-6A0BD7CE6059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F7007-9394-4AA9-8AFE-639470151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6F812-4D1B-4516-B659-AF6940F65AB5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0B95-41AE-4F60-AB80-D9CA23EEC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F36FA-3689-4725-AA87-25C4C9907448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5C03C583-F02B-4F41-B654-1F64D501F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32C8-3DF6-4192-A6B2-FC7CB5A013D8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3D67-ACC7-4F54-837E-F7C74AA2A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95F5-DB36-4472-94B5-DBC02DA90584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D950-6C20-4AD0-9762-E75EFCBDC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7D6E1470-7D41-4352-8E1C-E75B3F6666CD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7319565-9E02-46FF-B0D2-300C413B9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A34C5D3-D3D3-4814-976C-833FFEA0C346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672820B6-00B9-4D45-BF90-963B54CB4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B4CDCB3-6776-4730-AAD7-4F32A7AA7FBF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199AAA6-9E21-4184-A181-14F0330CC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695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56F5B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DF958B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14290"/>
            <a:ext cx="7772400" cy="230028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/>
              <a:t>Обязанности и ответственность несовершеннолетних.</a:t>
            </a:r>
          </a:p>
        </p:txBody>
      </p:sp>
      <p:pic>
        <p:nvPicPr>
          <p:cNvPr id="13314" name="Picture 6" descr="http://go4.imgsmail.ru/imgpreview?key=http%3A//www.bloglaw.ru/wp-content/2010/01/1877085.jpg&amp;mb=imgdb_preview_17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537397">
            <a:off x="1157288" y="2847975"/>
            <a:ext cx="2443162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226_2010042017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28696">
            <a:off x="5387975" y="2776538"/>
            <a:ext cx="2460625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ru-RU" sz="40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FFFF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Уголовная ответственность несовершеннолетних</a:t>
            </a:r>
          </a:p>
        </p:txBody>
      </p:sp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400" b="1">
                <a:latin typeface="Century Gothic" pitchFamily="34" charset="0"/>
              </a:rPr>
              <a:t>Российское уголовное право признает субъектом преступления только физическое лицо, достигшее 16 лет. Однако к уголовной ответственности могут быть привлечены лица, достигшие 14 лет: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 sz="2400" b="1">
                <a:latin typeface="Century Gothic" pitchFamily="34" charset="0"/>
              </a:rPr>
              <a:t> </a:t>
            </a:r>
            <a:r>
              <a:rPr lang="ru-RU">
                <a:latin typeface="Century Gothic" pitchFamily="34" charset="0"/>
              </a:rPr>
              <a:t>за убийство (ст. 105)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>
                <a:latin typeface="Century Gothic" pitchFamily="34" charset="0"/>
              </a:rPr>
              <a:t> умышленное причинение вреда здоровью (ст.111)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>
                <a:latin typeface="Century Gothic" pitchFamily="34" charset="0"/>
              </a:rPr>
              <a:t> умышленное причинение средней тяжести вреда здоровью (ст.112)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>
                <a:latin typeface="Century Gothic" pitchFamily="34" charset="0"/>
              </a:rPr>
              <a:t> похищение человека (ст.126)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>
                <a:latin typeface="Century Gothic" pitchFamily="34" charset="0"/>
              </a:rPr>
              <a:t> изнасилование (ст.131)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>
                <a:latin typeface="Century Gothic" pitchFamily="34" charset="0"/>
              </a:rPr>
              <a:t> кражу (ст.158)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>
                <a:latin typeface="Century Gothic" pitchFamily="34" charset="0"/>
              </a:rPr>
              <a:t> грабеж (ст.161)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>
                <a:latin typeface="Century Gothic" pitchFamily="34" charset="0"/>
              </a:rPr>
              <a:t> разбой (ст.162)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>
                <a:latin typeface="Century Gothic" pitchFamily="34" charset="0"/>
              </a:rPr>
              <a:t> вымогательство (ст.163)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>
                <a:latin typeface="Century Gothic" pitchFamily="34" charset="0"/>
              </a:rPr>
              <a:t> терроризм (ст.205)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>
                <a:latin typeface="Century Gothic" pitchFamily="34" charset="0"/>
              </a:rPr>
              <a:t> вандализм (ст.214) </a:t>
            </a:r>
          </a:p>
          <a:p>
            <a:pPr marL="447675" indent="-382588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>
                <a:latin typeface="Century Gothic" pitchFamily="34" charset="0"/>
              </a:rPr>
              <a:t>Хищение оружия и боеприпасов (ст.226) и т.д.</a:t>
            </a:r>
          </a:p>
        </p:txBody>
      </p:sp>
      <p:pic>
        <p:nvPicPr>
          <p:cNvPr id="8" name="Picture 8" descr="769657_11829824_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27358"/>
            <a:ext cx="3054355" cy="2248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 txBox="1">
            <a:spLocks noChangeArrowheads="1"/>
          </p:cNvSpPr>
          <p:nvPr/>
        </p:nvSpPr>
        <p:spPr bwMode="auto">
          <a:xfrm>
            <a:off x="0" y="357188"/>
            <a:ext cx="91440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000" b="1" u="sng">
                <a:solidFill>
                  <a:srgbClr val="00FF00"/>
                </a:solidFill>
                <a:latin typeface="Century Gothic" pitchFamily="34" charset="0"/>
              </a:rPr>
              <a:t>Преступление</a:t>
            </a:r>
            <a:r>
              <a:rPr lang="ru-RU" sz="2000" b="1">
                <a:solidFill>
                  <a:srgbClr val="00FF00"/>
                </a:solidFill>
                <a:latin typeface="Century Gothic" pitchFamily="34" charset="0"/>
              </a:rPr>
              <a:t> – виновно совершенное общественно опасное деяние, запрещенное УК под угрозой наказания</a:t>
            </a:r>
          </a:p>
        </p:txBody>
      </p:sp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0" y="1428750"/>
            <a:ext cx="91440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000" b="1" u="sng">
                <a:solidFill>
                  <a:srgbClr val="00FF00"/>
                </a:solidFill>
                <a:latin typeface="Century Gothic" pitchFamily="34" charset="0"/>
              </a:rPr>
              <a:t>Преступное поведение</a:t>
            </a:r>
            <a:r>
              <a:rPr lang="ru-RU" sz="2000" b="1">
                <a:solidFill>
                  <a:srgbClr val="00FF00"/>
                </a:solidFill>
                <a:latin typeface="Century Gothic" pitchFamily="34" charset="0"/>
              </a:rPr>
              <a:t> – сознательное поведение человека, отдающего себе отчет в своих поступках и способного руководить ими.</a:t>
            </a:r>
          </a:p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000" b="1" u="sng">
                <a:solidFill>
                  <a:srgbClr val="00FF00"/>
                </a:solidFill>
                <a:latin typeface="Century Gothic" pitchFamily="34" charset="0"/>
              </a:rPr>
              <a:t>Бездействие</a:t>
            </a:r>
            <a:r>
              <a:rPr lang="ru-RU" sz="2000" b="1">
                <a:solidFill>
                  <a:srgbClr val="00FF00"/>
                </a:solidFill>
                <a:latin typeface="Century Gothic" pitchFamily="34" charset="0"/>
              </a:rPr>
              <a:t> – пассивная форма преступного поведения.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0" y="3071813"/>
            <a:ext cx="91440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000" b="1" u="sng">
                <a:solidFill>
                  <a:srgbClr val="00FF00"/>
                </a:solidFill>
                <a:latin typeface="Century Gothic" pitchFamily="34" charset="0"/>
              </a:rPr>
              <a:t>Умышленное преступление</a:t>
            </a:r>
            <a:r>
              <a:rPr lang="ru-RU" sz="2000" b="1">
                <a:solidFill>
                  <a:srgbClr val="00FF00"/>
                </a:solidFill>
                <a:latin typeface="Century Gothic" pitchFamily="34" charset="0"/>
              </a:rPr>
              <a:t> – преступное деяние, совершенное с прямым или косвенным умыслом, когда лицо сознает и желает наступления последствий своего преступления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0" y="4286250"/>
            <a:ext cx="9144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000" b="1" u="sng">
                <a:solidFill>
                  <a:srgbClr val="00FF00"/>
                </a:solidFill>
                <a:latin typeface="Century Gothic" pitchFamily="34" charset="0"/>
              </a:rPr>
              <a:t>Преступление, совершенное по неосторожности</a:t>
            </a:r>
            <a:r>
              <a:rPr lang="ru-RU" sz="2000" b="1">
                <a:solidFill>
                  <a:srgbClr val="00FF00"/>
                </a:solidFill>
                <a:latin typeface="Century Gothic" pitchFamily="34" charset="0"/>
              </a:rPr>
              <a:t> – преступное деяние, совершенное по легкомыслию или небрежности, когда лицо предвидело возможность наступления общественно опасных последствий своих действий (бездействия), но без достаточных к тому оснований самонадеянно рассчитывало на предотвращение этих последствий.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85786" y="285728"/>
            <a:ext cx="7500990" cy="779446"/>
          </a:xfrm>
          <a:prstGeom prst="rect">
            <a:avLst/>
          </a:prstGeo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ru-RU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Отягчающие обстоятельства</a:t>
            </a: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214313" y="1143000"/>
            <a:ext cx="89296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u="sng">
                <a:cs typeface="Arial" charset="0"/>
              </a:rPr>
              <a:t>Согласно ст. 63 УК РФ, отягчающими наказание обстоятельствами признаются: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1200">
                <a:cs typeface="Arial" charset="0"/>
              </a:rPr>
              <a:t> Рецидив преступлений.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1200">
                <a:cs typeface="Arial" charset="0"/>
              </a:rPr>
              <a:t> Наступление тяжких последствий в результате совершения преступления.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1200">
                <a:cs typeface="Arial" charset="0"/>
              </a:rPr>
              <a:t> Совершение преступления в составе </a:t>
            </a:r>
            <a:r>
              <a:rPr lang="ru-RU" sz="1200" b="1" u="sng">
                <a:solidFill>
                  <a:srgbClr val="FF0000"/>
                </a:solidFill>
                <a:cs typeface="Arial" charset="0"/>
              </a:rPr>
              <a:t>группы лиц</a:t>
            </a:r>
            <a:r>
              <a:rPr lang="ru-RU" sz="1200">
                <a:cs typeface="Arial" charset="0"/>
              </a:rPr>
              <a:t>, группы лиц по предварительному сговору, организованной группы или преступного сообщества (преступной организации).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1200">
                <a:cs typeface="Arial" charset="0"/>
              </a:rPr>
              <a:t> Привлечение к совершению преступления лиц, которые страдают тяжелыми психическими расстройствами либо находятся в состоянии опьянения, а также лиц, не достигших возраста, с которого наступает уголовная ответственность.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1200">
                <a:cs typeface="Arial" charset="0"/>
              </a:rPr>
              <a:t> Совершение преступления по мотивам политической, идеологической, расовой, национальной или религиозной ненависти или вражды.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1200">
                <a:cs typeface="Arial" charset="0"/>
              </a:rPr>
              <a:t>Совершение преступления в отношении женщины, находящейся в состоянии беременности, а также в отношении малолетнего, другого беззащитного или беспомощного лица.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1200">
                <a:cs typeface="Arial" charset="0"/>
              </a:rPr>
              <a:t> Совершение преступления с особой жестокостью, садизмом, издевательством, а также мучениями для потерпевшего.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1200">
                <a:cs typeface="Arial" charset="0"/>
              </a:rPr>
              <a:t> Совершение преступления с использованием оружия, боевых припасов, взрывчатых веществ, взрывных или имитирующих их устройств, специально изготовленных технических средств, ядовитых и радиоактивных веществ, лекарственных и иных химико-фармакологических препаратов, а также с применением физического или психического принуждения.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1200">
                <a:cs typeface="Arial" charset="0"/>
              </a:rPr>
              <a:t> Совершение преступления в условиях чрезвычайного положения, стихийного или иного общественного бедствия, а также при массовых беспорядках.</a:t>
            </a:r>
          </a:p>
          <a:p>
            <a:pPr>
              <a:lnSpc>
                <a:spcPct val="150000"/>
              </a:lnSpc>
            </a:pPr>
            <a:endParaRPr lang="ru-RU" sz="120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 txBox="1">
            <a:spLocks noChangeArrowheads="1"/>
          </p:cNvSpPr>
          <p:nvPr/>
        </p:nvSpPr>
        <p:spPr bwMode="auto">
          <a:xfrm>
            <a:off x="0" y="571500"/>
            <a:ext cx="543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400" b="1" u="sng">
                <a:latin typeface="Century Gothic" pitchFamily="34" charset="0"/>
              </a:rPr>
              <a:t>К несовершеннолетним применяются следующие виды наказаний (ст.88</a:t>
            </a:r>
            <a:r>
              <a:rPr lang="ru-RU" sz="2400" b="1">
                <a:latin typeface="Century Gothic" pitchFamily="34" charset="0"/>
              </a:rPr>
              <a:t>):</a:t>
            </a:r>
          </a:p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 sz="2400" b="1">
                <a:latin typeface="Century Gothic" pitchFamily="34" charset="0"/>
              </a:rPr>
              <a:t> штраф;</a:t>
            </a:r>
          </a:p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 sz="2400" b="1">
                <a:latin typeface="Century Gothic" pitchFamily="34" charset="0"/>
              </a:rPr>
              <a:t> лишение права заниматься определенной деятельностью;</a:t>
            </a:r>
          </a:p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 sz="2400" b="1">
                <a:latin typeface="Century Gothic" pitchFamily="34" charset="0"/>
              </a:rPr>
              <a:t> обязательные работы;</a:t>
            </a:r>
          </a:p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 sz="2400" b="1">
                <a:latin typeface="Century Gothic" pitchFamily="34" charset="0"/>
              </a:rPr>
              <a:t> исправительные работы;</a:t>
            </a:r>
          </a:p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 sz="2400" b="1">
                <a:latin typeface="Century Gothic" pitchFamily="34" charset="0"/>
              </a:rPr>
              <a:t> арест;</a:t>
            </a:r>
          </a:p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 sz="2400" b="1">
                <a:latin typeface="Century Gothic" pitchFamily="34" charset="0"/>
              </a:rPr>
              <a:t> лишение свободы на определенный срок.</a:t>
            </a:r>
          </a:p>
        </p:txBody>
      </p:sp>
      <p:pic>
        <p:nvPicPr>
          <p:cNvPr id="17410" name="Picture 8" descr="1953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1143000"/>
            <a:ext cx="3357563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92100"/>
            <a:ext cx="8329642" cy="1279512"/>
          </a:xfrm>
          <a:prstGeom prst="rect">
            <a:avLst/>
          </a:prstGeo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ru-RU" sz="40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Административная ответственность</a:t>
            </a:r>
          </a:p>
        </p:txBody>
      </p:sp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214313" y="1785938"/>
            <a:ext cx="8715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u="sng">
                <a:latin typeface="Century Gothic" pitchFamily="34" charset="0"/>
              </a:rPr>
              <a:t>Это наказание за действия, запрещенные Административным кодексом.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400">
                <a:latin typeface="Century Gothic" pitchFamily="34" charset="0"/>
              </a:rPr>
              <a:t> драка,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400">
                <a:latin typeface="Century Gothic" pitchFamily="34" charset="0"/>
              </a:rPr>
              <a:t>  жестокое обращение с животными,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400">
                <a:latin typeface="Century Gothic" pitchFamily="34" charset="0"/>
              </a:rPr>
              <a:t> появление в общественных местах в период с 22 часов до 6 часов,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400">
                <a:latin typeface="Century Gothic" pitchFamily="34" charset="0"/>
              </a:rPr>
              <a:t>повреждение транспортных средств общего пользования,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400">
                <a:latin typeface="Century Gothic" pitchFamily="34" charset="0"/>
              </a:rPr>
              <a:t> нарушение правил дорожного движения,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400">
                <a:latin typeface="Century Gothic" pitchFamily="34" charset="0"/>
              </a:rPr>
              <a:t>порча государственного имущества,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400">
                <a:latin typeface="Century Gothic" pitchFamily="34" charset="0"/>
              </a:rPr>
              <a:t> распитие спиртных напитков и появление в нетрезвом виде в общественных местах,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400">
                <a:latin typeface="Century Gothic" pitchFamily="34" charset="0"/>
              </a:rPr>
              <a:t>  мелкое хулиганство,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sz="2400"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buFont typeface="Arial" charset="0"/>
              <a:buChar char="•"/>
            </a:pPr>
            <a:r>
              <a:rPr lang="ru-RU" sz="2400">
                <a:latin typeface="Century Gothic" pitchFamily="34" charset="0"/>
              </a:rPr>
              <a:t> и другое.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5" y="285750"/>
            <a:ext cx="4143375" cy="3429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Нецензурная брань- </a:t>
            </a:r>
            <a:r>
              <a:rPr lang="ru-RU" dirty="0"/>
              <a:t>административное правонарушение, влечёт наказание в виде штрафа или ареста до 15 суток.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b="1" dirty="0"/>
              <a:t>Оскорбление- </a:t>
            </a:r>
            <a:r>
              <a:rPr lang="ru-RU" dirty="0"/>
              <a:t>преступление, выраженное в не</a:t>
            </a:r>
            <a:br>
              <a:rPr lang="ru-RU" dirty="0"/>
            </a:br>
            <a:r>
              <a:rPr lang="ru-RU" dirty="0"/>
              <a:t>приличной форме, наказывается штрафом.</a:t>
            </a:r>
            <a:br>
              <a:rPr lang="ru-RU" dirty="0"/>
            </a:br>
            <a:r>
              <a:rPr lang="ru-RU" b="1" dirty="0"/>
              <a:t>Клевета- </a:t>
            </a:r>
            <a:r>
              <a:rPr lang="ru-RU" dirty="0"/>
              <a:t>преступление, порочащее честь другого лица, наказывается штрафом.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2063" y="500063"/>
            <a:ext cx="3714750" cy="286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Появление в состоянии опьянения несовершеннолетних, а равно распитие алкогольной и спиртосодержащей продукции, либо потребление наркотических средств или психотропных веществ </a:t>
            </a:r>
            <a:r>
              <a:rPr lang="ru-RU" dirty="0"/>
              <a:t>– влечет наложение штрафа.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63" y="4071938"/>
            <a:ext cx="3571875" cy="258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Неисполнение родителями или иными законными представителями несовершеннолетних обязанностей по содержанию, воспитанию , содержанию, обучению, защите прав интересов</a:t>
            </a:r>
            <a:r>
              <a:rPr lang="ru-RU" dirty="0"/>
              <a:t> – влечет наложение штрафа.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14875" y="3857625"/>
            <a:ext cx="4214813" cy="23082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Запрет курение табака в общественных местах: закрытых спортивных сооружениях, организациях здравоохранения, ОБРАЗОВАТЕЛЬНЫХ ОРГАНИЗАЦИЯХ, организациях культуры и т.д.</a:t>
            </a:r>
            <a:r>
              <a:rPr lang="ru-RU" dirty="0"/>
              <a:t> – влечет наложение штрафа.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357298"/>
            <a:ext cx="7786742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Незнание закона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не освобождает тебя от ответственности!!!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</TotalTime>
  <Words>470</Words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22" baseType="lpstr">
      <vt:lpstr>Century Gothic</vt:lpstr>
      <vt:lpstr>Arial</vt:lpstr>
      <vt:lpstr>Wingdings 2</vt:lpstr>
      <vt:lpstr>Verdana</vt:lpstr>
      <vt:lpstr>Calibri</vt:lpstr>
      <vt:lpstr>Wingdings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Обязанности и ответственность несовершеннолетних.</dc:title>
  <cp:lastModifiedBy>дмш 1</cp:lastModifiedBy>
  <cp:revision>7</cp:revision>
  <dcterms:modified xsi:type="dcterms:W3CDTF">2018-11-23T05:25:11Z</dcterms:modified>
</cp:coreProperties>
</file>